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342" r:id="rId2"/>
    <p:sldId id="340" r:id="rId3"/>
    <p:sldId id="341" r:id="rId4"/>
    <p:sldId id="343" r:id="rId5"/>
    <p:sldId id="34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90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56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722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36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05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32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26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7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03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9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0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72E836-9CDD-4703-B662-2616FFB5D595}" type="datetimeFigureOut">
              <a:rPr lang="en-IN" smtClean="0"/>
              <a:t>09-10-2023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452DEBA-7D8F-4B2D-86DB-C06F2DD5C4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4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ityagaiha@rbi.org.i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05A7-C1BD-D8F5-F014-6BEE2D3B5A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Local Currency Settlement System (LCSS) between UAE and India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86272-E321-3D8A-4987-25ACD375C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Dr Aditya Gaiha</a:t>
            </a:r>
          </a:p>
          <a:p>
            <a:r>
              <a:rPr lang="en-IN" dirty="0"/>
              <a:t>Chief General Manager In charge FED CO RBI</a:t>
            </a:r>
          </a:p>
          <a:p>
            <a:r>
              <a:rPr lang="en-IN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adityagaiha@rbi.org.in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51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nk outline">
            <a:extLst>
              <a:ext uri="{FF2B5EF4-FFF2-40B4-BE49-F238E27FC236}">
                <a16:creationId xmlns:a16="http://schemas.microsoft.com/office/drawing/2014/main" id="{0524342D-06B4-2ED8-8D68-971107B5A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6540" y="5710646"/>
            <a:ext cx="914400" cy="914400"/>
          </a:xfrm>
          <a:prstGeom prst="rect">
            <a:avLst/>
          </a:prstGeom>
        </p:spPr>
      </p:pic>
      <p:pic>
        <p:nvPicPr>
          <p:cNvPr id="4" name="Graphic 3" descr="Bank outline">
            <a:extLst>
              <a:ext uri="{FF2B5EF4-FFF2-40B4-BE49-F238E27FC236}">
                <a16:creationId xmlns:a16="http://schemas.microsoft.com/office/drawing/2014/main" id="{D8A234FC-E254-7240-A8D7-961EAE3A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862" y="571064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69804-399A-73A0-DEC8-2117D745ECC9}"/>
              </a:ext>
            </a:extLst>
          </p:cNvPr>
          <p:cNvSpPr txBox="1"/>
          <p:nvPr/>
        </p:nvSpPr>
        <p:spPr>
          <a:xfrm>
            <a:off x="842554" y="6093823"/>
            <a:ext cx="15871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Central Bank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521EC-35D4-E66E-0D5D-C7E4B69DF415}"/>
              </a:ext>
            </a:extLst>
          </p:cNvPr>
          <p:cNvSpPr txBox="1"/>
          <p:nvPr/>
        </p:nvSpPr>
        <p:spPr>
          <a:xfrm>
            <a:off x="9762309" y="6093823"/>
            <a:ext cx="158713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Central Bank B</a:t>
            </a:r>
          </a:p>
        </p:txBody>
      </p:sp>
      <p:pic>
        <p:nvPicPr>
          <p:cNvPr id="8" name="Graphic 7" descr="Safe with solid fill">
            <a:extLst>
              <a:ext uri="{FF2B5EF4-FFF2-40B4-BE49-F238E27FC236}">
                <a16:creationId xmlns:a16="http://schemas.microsoft.com/office/drawing/2014/main" id="{EED50E4F-7D14-28D6-16A1-4D7265068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7945" y="313463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704E1-87D5-0D82-573E-4B09FAA34410}"/>
              </a:ext>
            </a:extLst>
          </p:cNvPr>
          <p:cNvSpPr txBox="1"/>
          <p:nvPr/>
        </p:nvSpPr>
        <p:spPr>
          <a:xfrm>
            <a:off x="9890760" y="2463484"/>
            <a:ext cx="2203268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Commercial Bank B </a:t>
            </a:r>
            <a:r>
              <a:rPr lang="en-IN" dirty="0"/>
              <a:t>maintains Currency B vostro account for commercial bank A and Importer B’s domestic currency  account</a:t>
            </a:r>
          </a:p>
        </p:txBody>
      </p:sp>
      <p:pic>
        <p:nvPicPr>
          <p:cNvPr id="11" name="Graphic 10" descr="Safe with solid fill">
            <a:extLst>
              <a:ext uri="{FF2B5EF4-FFF2-40B4-BE49-F238E27FC236}">
                <a16:creationId xmlns:a16="http://schemas.microsoft.com/office/drawing/2014/main" id="{CB685ECF-97F2-837B-4539-F80070F5C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8935" y="3129921"/>
            <a:ext cx="914400" cy="914400"/>
          </a:xfrm>
          <a:prstGeom prst="rect">
            <a:avLst/>
          </a:prstGeom>
        </p:spPr>
      </p:pic>
      <p:pic>
        <p:nvPicPr>
          <p:cNvPr id="13" name="Picture 12" descr="Pile of storage crates">
            <a:extLst>
              <a:ext uri="{FF2B5EF4-FFF2-40B4-BE49-F238E27FC236}">
                <a16:creationId xmlns:a16="http://schemas.microsoft.com/office/drawing/2014/main" id="{3148DA42-56C5-9B9B-155D-CCA716F32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1" y="718457"/>
            <a:ext cx="1218821" cy="811062"/>
          </a:xfrm>
          <a:prstGeom prst="rect">
            <a:avLst/>
          </a:prstGeom>
        </p:spPr>
      </p:pic>
      <p:pic>
        <p:nvPicPr>
          <p:cNvPr id="15" name="Picture 14" descr="Storage crates">
            <a:extLst>
              <a:ext uri="{FF2B5EF4-FFF2-40B4-BE49-F238E27FC236}">
                <a16:creationId xmlns:a16="http://schemas.microsoft.com/office/drawing/2014/main" id="{8DB3F702-446E-314B-9AF8-DDC528D1B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40" y="765342"/>
            <a:ext cx="1148364" cy="7641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4B4684-13D3-5EDF-F0F9-DB93C19F21A8}"/>
              </a:ext>
            </a:extLst>
          </p:cNvPr>
          <p:cNvSpPr txBox="1"/>
          <p:nvPr/>
        </p:nvSpPr>
        <p:spPr>
          <a:xfrm>
            <a:off x="10078830" y="1038096"/>
            <a:ext cx="15471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Importer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AC3E3-8B79-6ACC-6310-36E820A6DFF0}"/>
              </a:ext>
            </a:extLst>
          </p:cNvPr>
          <p:cNvSpPr txBox="1"/>
          <p:nvPr/>
        </p:nvSpPr>
        <p:spPr>
          <a:xfrm>
            <a:off x="259080" y="1001486"/>
            <a:ext cx="15631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Exporter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4902CC-CE33-6F86-4B56-6A61E21D28E5}"/>
              </a:ext>
            </a:extLst>
          </p:cNvPr>
          <p:cNvSpPr txBox="1"/>
          <p:nvPr/>
        </p:nvSpPr>
        <p:spPr>
          <a:xfrm>
            <a:off x="842554" y="208085"/>
            <a:ext cx="25412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Country A – Currency 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C33D5E-D7CE-98A7-004A-10DA9D5672DB}"/>
              </a:ext>
            </a:extLst>
          </p:cNvPr>
          <p:cNvSpPr txBox="1"/>
          <p:nvPr/>
        </p:nvSpPr>
        <p:spPr>
          <a:xfrm>
            <a:off x="8808214" y="230462"/>
            <a:ext cx="25412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Country B – Currency B</a:t>
            </a:r>
          </a:p>
        </p:txBody>
      </p:sp>
      <p:pic>
        <p:nvPicPr>
          <p:cNvPr id="21" name="Graphic 20" descr="Transfer with solid fill">
            <a:extLst>
              <a:ext uri="{FF2B5EF4-FFF2-40B4-BE49-F238E27FC236}">
                <a16:creationId xmlns:a16="http://schemas.microsoft.com/office/drawing/2014/main" id="{113D5AF4-7BBB-7D26-71BF-9A9F9EC8A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4079" y="5404451"/>
            <a:ext cx="914400" cy="914400"/>
          </a:xfrm>
          <a:prstGeom prst="rect">
            <a:avLst/>
          </a:prstGeom>
        </p:spPr>
      </p:pic>
      <p:pic>
        <p:nvPicPr>
          <p:cNvPr id="22" name="Graphic 21" descr="Transfer with solid fill">
            <a:extLst>
              <a:ext uri="{FF2B5EF4-FFF2-40B4-BE49-F238E27FC236}">
                <a16:creationId xmlns:a16="http://schemas.microsoft.com/office/drawing/2014/main" id="{51803C13-EDBF-3062-9EAD-9A168DDC2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09448" y="2574714"/>
            <a:ext cx="914400" cy="914400"/>
          </a:xfrm>
          <a:prstGeom prst="rect">
            <a:avLst/>
          </a:prstGeom>
        </p:spPr>
      </p:pic>
      <p:pic>
        <p:nvPicPr>
          <p:cNvPr id="23" name="Graphic 22" descr="Transfer with solid fill">
            <a:extLst>
              <a:ext uri="{FF2B5EF4-FFF2-40B4-BE49-F238E27FC236}">
                <a16:creationId xmlns:a16="http://schemas.microsoft.com/office/drawing/2014/main" id="{14F22A67-5BA0-8549-39B7-228114B961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1565" y="881352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516CA2D-E75C-28C8-E2FC-1E36EC3CFB90}"/>
              </a:ext>
            </a:extLst>
          </p:cNvPr>
          <p:cNvSpPr txBox="1"/>
          <p:nvPr/>
        </p:nvSpPr>
        <p:spPr>
          <a:xfrm>
            <a:off x="3841568" y="6208097"/>
            <a:ext cx="412133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Central Bank swap in domestic currencies as backstop for commercial banks liquidity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4DC5C3-38CC-6019-5D8A-73CA5147843A}"/>
              </a:ext>
            </a:extLst>
          </p:cNvPr>
          <p:cNvSpPr txBox="1"/>
          <p:nvPr/>
        </p:nvSpPr>
        <p:spPr>
          <a:xfrm>
            <a:off x="2868908" y="3330317"/>
            <a:ext cx="6294665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Debit and credit instructions for the Exporter and Importer and between their Vostro-Nostro accounts in domestic currencies Commercial banks A and B maintain a correspondent banking relationship in domestic currencies. They may exchange lines of credit in each others currencies with each other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10D3F-126C-8C9C-BCBF-4A465182C447}"/>
              </a:ext>
            </a:extLst>
          </p:cNvPr>
          <p:cNvSpPr txBox="1"/>
          <p:nvPr/>
        </p:nvSpPr>
        <p:spPr>
          <a:xfrm>
            <a:off x="-61547" y="2692513"/>
            <a:ext cx="2203268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Commercial Bank A </a:t>
            </a:r>
            <a:r>
              <a:rPr lang="en-IN" dirty="0"/>
              <a:t>maintains Currency A vostro account for commercial bank B and Exporter A’s domestic currency  account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C47FDA-4710-7C29-9628-A1BBB554B456}"/>
              </a:ext>
            </a:extLst>
          </p:cNvPr>
          <p:cNvSpPr txBox="1"/>
          <p:nvPr/>
        </p:nvSpPr>
        <p:spPr>
          <a:xfrm>
            <a:off x="4195353" y="23419"/>
            <a:ext cx="41474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b="1" dirty="0"/>
              <a:t>Bilateral Currency Settlement System (BCSS) </a:t>
            </a:r>
          </a:p>
        </p:txBody>
      </p:sp>
      <p:pic>
        <p:nvPicPr>
          <p:cNvPr id="30" name="Graphic 29" descr="Sort outline">
            <a:extLst>
              <a:ext uri="{FF2B5EF4-FFF2-40B4-BE49-F238E27FC236}">
                <a16:creationId xmlns:a16="http://schemas.microsoft.com/office/drawing/2014/main" id="{733D0E28-105A-648F-30C2-3C83CC6D80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V="1">
            <a:off x="9080998" y="4620312"/>
            <a:ext cx="914400" cy="876607"/>
          </a:xfrm>
          <a:prstGeom prst="rect">
            <a:avLst/>
          </a:prstGeom>
        </p:spPr>
      </p:pic>
      <p:pic>
        <p:nvPicPr>
          <p:cNvPr id="31" name="Graphic 30" descr="Sort outline">
            <a:extLst>
              <a:ext uri="{FF2B5EF4-FFF2-40B4-BE49-F238E27FC236}">
                <a16:creationId xmlns:a16="http://schemas.microsoft.com/office/drawing/2014/main" id="{62FE91E3-5BF0-8471-EF8F-5858FD36F7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V="1">
            <a:off x="2127611" y="4620312"/>
            <a:ext cx="914400" cy="876607"/>
          </a:xfrm>
          <a:prstGeom prst="rect">
            <a:avLst/>
          </a:prstGeom>
        </p:spPr>
      </p:pic>
      <p:pic>
        <p:nvPicPr>
          <p:cNvPr id="32" name="Graphic 31" descr="Sort outline">
            <a:extLst>
              <a:ext uri="{FF2B5EF4-FFF2-40B4-BE49-F238E27FC236}">
                <a16:creationId xmlns:a16="http://schemas.microsoft.com/office/drawing/2014/main" id="{B45D511C-8047-02AA-A003-C20270627C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V="1">
            <a:off x="1537898" y="1815906"/>
            <a:ext cx="914400" cy="876607"/>
          </a:xfrm>
          <a:prstGeom prst="rect">
            <a:avLst/>
          </a:prstGeom>
        </p:spPr>
      </p:pic>
      <p:pic>
        <p:nvPicPr>
          <p:cNvPr id="33" name="Graphic 32" descr="Sort outline">
            <a:extLst>
              <a:ext uri="{FF2B5EF4-FFF2-40B4-BE49-F238E27FC236}">
                <a16:creationId xmlns:a16="http://schemas.microsoft.com/office/drawing/2014/main" id="{A40A1E36-2407-F2A2-B457-0B184D06FE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V="1">
            <a:off x="9080998" y="1880015"/>
            <a:ext cx="914400" cy="87660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1F54C4-7E8E-FDD7-1A1F-E7E9D12014C1}"/>
              </a:ext>
            </a:extLst>
          </p:cNvPr>
          <p:cNvSpPr txBox="1"/>
          <p:nvPr/>
        </p:nvSpPr>
        <p:spPr>
          <a:xfrm>
            <a:off x="384809" y="5101099"/>
            <a:ext cx="17961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Availing central bank swap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AA566-B489-2446-E737-11C713840C35}"/>
              </a:ext>
            </a:extLst>
          </p:cNvPr>
          <p:cNvSpPr txBox="1"/>
          <p:nvPr/>
        </p:nvSpPr>
        <p:spPr>
          <a:xfrm>
            <a:off x="9890760" y="5058615"/>
            <a:ext cx="17961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Availing central bank swap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77C460-A0D0-DEE8-815A-CFB0C7961CFF}"/>
              </a:ext>
            </a:extLst>
          </p:cNvPr>
          <p:cNvSpPr txBox="1"/>
          <p:nvPr/>
        </p:nvSpPr>
        <p:spPr>
          <a:xfrm>
            <a:off x="4499065" y="1698368"/>
            <a:ext cx="291301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Export / Import of goods and exchange of documents</a:t>
            </a:r>
          </a:p>
        </p:txBody>
      </p:sp>
    </p:spTree>
    <p:extLst>
      <p:ext uri="{BB962C8B-B14F-4D97-AF65-F5344CB8AC3E}">
        <p14:creationId xmlns:p14="http://schemas.microsoft.com/office/powerpoint/2010/main" val="10371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DCB6-AF5B-2F95-FB0D-25E9ED39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Elements of a LCSS – Local Currency Settlement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ACC1-BE78-79B9-7216-5FC4E1A6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Correspondent banking relationship</a:t>
            </a:r>
          </a:p>
          <a:p>
            <a:pPr algn="just"/>
            <a:r>
              <a:rPr lang="en-US" b="1" dirty="0"/>
              <a:t>Use of local currencies </a:t>
            </a:r>
            <a:r>
              <a:rPr lang="en-US" dirty="0"/>
              <a:t>- </a:t>
            </a:r>
            <a:r>
              <a:rPr lang="en-IN" dirty="0">
                <a:cs typeface="Arial" panose="020B0604020202020204" pitchFamily="34" charset="0"/>
              </a:rPr>
              <a:t>Choice of currency for invoicing and settlement -  with mutual </a:t>
            </a:r>
            <a:r>
              <a:rPr lang="en-IN" b="0" dirty="0">
                <a:cs typeface="Arial" panose="020B0604020202020204" pitchFamily="34" charset="0"/>
              </a:rPr>
              <a:t>consent of importers and exporters </a:t>
            </a:r>
          </a:p>
          <a:p>
            <a:pPr algn="just"/>
            <a:r>
              <a:rPr lang="en-US" b="1" dirty="0"/>
              <a:t>Use of surplus funds </a:t>
            </a:r>
            <a:r>
              <a:rPr lang="en-US" dirty="0"/>
              <a:t>– freely repatriable in any currency; FDI, FPI, ECB, other current account transactions</a:t>
            </a:r>
          </a:p>
          <a:p>
            <a:pPr algn="just"/>
            <a:r>
              <a:rPr lang="en-US" dirty="0"/>
              <a:t>Integration and use of national financial messaging and payment systems (SFMS, NEFT, RTGS, UPI)</a:t>
            </a:r>
          </a:p>
          <a:p>
            <a:pPr algn="just"/>
            <a:r>
              <a:rPr lang="en-US" dirty="0"/>
              <a:t>Non-residents’ accounts in local currencies (SNRR, SRVA)</a:t>
            </a:r>
          </a:p>
          <a:p>
            <a:pPr algn="just"/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Permissible transactions :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 transactions (including oil and petroleum payments) in local domestic currencies; other current account transactions and permissible capital account transactions</a:t>
            </a:r>
          </a:p>
          <a:p>
            <a:pPr algn="just"/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23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C1CB-4BF9-1F94-50EA-DCC8D8FC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4F80-3288-9FDF-48C2-37F38D96A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determined exchange rate between AED and INR</a:t>
            </a:r>
            <a:r>
              <a:rPr lang="en-IN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no administrative fixing of an exchange rate between authorities or central banks; commercial banks on both sides would decide the exchange rates based on the prevailing market rates.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Initially </a:t>
            </a:r>
            <a:r>
              <a:rPr lang="en-I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quotes between INR and AED </a:t>
            </a:r>
            <a:r>
              <a:rPr lang="en-IN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be (calculated) </a:t>
            </a:r>
            <a:r>
              <a:rPr lang="en-I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a third currency like USD</a:t>
            </a:r>
            <a:r>
              <a:rPr lang="en-IN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Hedging</a:t>
            </a:r>
            <a:r>
              <a:rPr lang="en-IN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Residents of both countries to participate in the onshore currency markets for hedging etc.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IN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 changes in FEMA guidelines to enable / facilitate LCSS are on the anvil </a:t>
            </a:r>
          </a:p>
          <a:p>
            <a:pPr marL="0" lvl="0" indent="0" algn="just">
              <a:buFont typeface="Arial" panose="020B0604020202020204" pitchFamily="34" charset="0"/>
              <a:buNone/>
            </a:pP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048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9387-EB79-7579-723B-445E060ED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Questions? </a:t>
            </a:r>
            <a:br>
              <a:rPr lang="en-IN" dirty="0"/>
            </a:br>
            <a:r>
              <a:rPr lang="en-IN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ADA3F-7466-478F-B764-41D222DE1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19124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600</TotalTime>
  <Words>369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Wingdings 2</vt:lpstr>
      <vt:lpstr>Frame</vt:lpstr>
      <vt:lpstr>Local Currency Settlement System (LCSS) between UAE and India</vt:lpstr>
      <vt:lpstr>PowerPoint Presentation</vt:lpstr>
      <vt:lpstr>Elements of a LCSS – Local Currency Settlement System</vt:lpstr>
      <vt:lpstr>PowerPoint Presentation</vt:lpstr>
      <vt:lpstr>Questions?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 Gaiha</dc:creator>
  <cp:lastModifiedBy>Aditya Gaiha</cp:lastModifiedBy>
  <cp:revision>4</cp:revision>
  <dcterms:created xsi:type="dcterms:W3CDTF">2023-07-24T08:20:05Z</dcterms:created>
  <dcterms:modified xsi:type="dcterms:W3CDTF">2023-10-09T12:40:19Z</dcterms:modified>
</cp:coreProperties>
</file>